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 showSpecialPlsOnTitleSld="0" firstSlideNum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2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7" name="Shape 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4"/><Relationship Target="../media/image02.png" Type="http://schemas.openxmlformats.org/officeDocument/2006/relationships/image" Id="rId3"/><Relationship Target="../media/image00.png" Type="http://schemas.openxmlformats.org/officeDocument/2006/relationships/image" Id="rId6"/><Relationship Target="../media/image04.png" Type="http://schemas.openxmlformats.org/officeDocument/2006/relationships/image" Id="rId5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4"/><Relationship Target="../media/image09.png" Type="http://schemas.openxmlformats.org/officeDocument/2006/relationships/image" Id="rId3"/><Relationship Target="../media/image08.png" Type="http://schemas.openxmlformats.org/officeDocument/2006/relationships/image" Id="rId6"/><Relationship Target="../media/image07.png" Type="http://schemas.openxmlformats.org/officeDocument/2006/relationships/image" Id="rId5"/><Relationship Target="../media/image06.png" Type="http://schemas.openxmlformats.org/officeDocument/2006/relationships/image" Id="rId7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y="3641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Vessoul</a:t>
            </a:r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y="1553050" x="685800"/>
            <a:ext cy="5009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by</a:t>
            </a:r>
          </a:p>
        </p:txBody>
      </p:sp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54049" x="3572250"/>
            <a:ext cy="2755150" cx="19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The Spin Engine...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Component Based Architecture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Tools: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Visual Studio with Visual Assist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Premake4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Photoshop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DigiPen SVN for current builds.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Git with Source Tree for development.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Basic Engine Structure</a:t>
            </a:r>
          </a:p>
        </p:txBody>
      </p:sp>
      <p:sp>
        <p:nvSpPr>
          <p:cNvPr id="95" name="Shape 95"/>
          <p:cNvSpPr/>
          <p:nvPr/>
        </p:nvSpPr>
        <p:spPr>
          <a:xfrm>
            <a:off y="2569155" x="550175"/>
            <a:ext cy="1434300" cx="45509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Engine Systems</a:t>
            </a:r>
          </a:p>
        </p:txBody>
      </p:sp>
      <p:sp>
        <p:nvSpPr>
          <p:cNvPr id="96" name="Shape 96"/>
          <p:cNvSpPr/>
          <p:nvPr/>
        </p:nvSpPr>
        <p:spPr>
          <a:xfrm>
            <a:off y="1292875" x="1807432"/>
            <a:ext cy="432899" cx="20363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Application / Game</a:t>
            </a:r>
          </a:p>
        </p:txBody>
      </p:sp>
      <p:sp>
        <p:nvSpPr>
          <p:cNvPr id="97" name="Shape 97"/>
          <p:cNvSpPr/>
          <p:nvPr/>
        </p:nvSpPr>
        <p:spPr>
          <a:xfrm>
            <a:off y="1944582" x="1987663"/>
            <a:ext cy="405599" cx="167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Core</a:t>
            </a:r>
          </a:p>
        </p:txBody>
      </p:sp>
      <p:sp>
        <p:nvSpPr>
          <p:cNvPr id="98" name="Shape 98"/>
          <p:cNvSpPr/>
          <p:nvPr/>
        </p:nvSpPr>
        <p:spPr>
          <a:xfrm>
            <a:off y="3378975" x="1008808"/>
            <a:ext cy="405599" cx="10595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Graphics</a:t>
            </a:r>
          </a:p>
        </p:txBody>
      </p:sp>
      <p:sp>
        <p:nvSpPr>
          <p:cNvPr id="99" name="Shape 99"/>
          <p:cNvSpPr/>
          <p:nvPr/>
        </p:nvSpPr>
        <p:spPr>
          <a:xfrm>
            <a:off y="2865184" x="1008809"/>
            <a:ext cy="405599" cx="10595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Physics</a:t>
            </a:r>
          </a:p>
        </p:txBody>
      </p:sp>
      <p:sp>
        <p:nvSpPr>
          <p:cNvPr id="100" name="Shape 100"/>
          <p:cNvSpPr/>
          <p:nvPr/>
        </p:nvSpPr>
        <p:spPr>
          <a:xfrm>
            <a:off y="2865184" x="2279397"/>
            <a:ext cy="405599" cx="10595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Object Factory</a:t>
            </a:r>
          </a:p>
        </p:txBody>
      </p:sp>
      <p:sp>
        <p:nvSpPr>
          <p:cNvPr id="101" name="Shape 101"/>
          <p:cNvSpPr/>
          <p:nvPr/>
        </p:nvSpPr>
        <p:spPr>
          <a:xfrm>
            <a:off y="4222275" x="1987663"/>
            <a:ext cy="405599" cx="167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Utilities</a:t>
            </a:r>
          </a:p>
        </p:txBody>
      </p:sp>
      <p:sp>
        <p:nvSpPr>
          <p:cNvPr id="102" name="Shape 102"/>
          <p:cNvSpPr/>
          <p:nvPr/>
        </p:nvSpPr>
        <p:spPr>
          <a:xfrm>
            <a:off y="2865184" x="3549984"/>
            <a:ext cy="405599" cx="10595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Game Logic</a:t>
            </a:r>
          </a:p>
        </p:txBody>
      </p:sp>
      <p:sp>
        <p:nvSpPr>
          <p:cNvPr id="103" name="Shape 103"/>
          <p:cNvSpPr/>
          <p:nvPr/>
        </p:nvSpPr>
        <p:spPr>
          <a:xfrm>
            <a:off y="3378975" x="2279410"/>
            <a:ext cy="405599" cx="10595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cxnSp>
        <p:nvCxnSpPr>
          <p:cNvPr id="104" name="Shape 104"/>
          <p:cNvCxnSpPr>
            <a:stCxn id="97" idx="0"/>
            <a:endCxn id="96" idx="2"/>
          </p:cNvCxnSpPr>
          <p:nvPr/>
        </p:nvCxnSpPr>
        <p:spPr>
          <a:xfrm rot="10800000">
            <a:off y="1725882" x="2825713"/>
            <a:ext cy="218700" cx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05" name="Shape 105"/>
          <p:cNvCxnSpPr>
            <a:stCxn id="95" idx="0"/>
            <a:endCxn id="97" idx="2"/>
          </p:cNvCxnSpPr>
          <p:nvPr/>
        </p:nvCxnSpPr>
        <p:spPr>
          <a:xfrm rot="10800000">
            <a:off y="2350155" x="2825674"/>
            <a:ext cy="219000" cx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06" name="Shape 106"/>
          <p:cNvCxnSpPr>
            <a:stCxn id="101" idx="0"/>
            <a:endCxn id="95" idx="2"/>
          </p:cNvCxnSpPr>
          <p:nvPr/>
        </p:nvCxnSpPr>
        <p:spPr>
          <a:xfrm rot="10800000">
            <a:off y="4003575" x="2825713"/>
            <a:ext cy="218700" cx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07" name="Shape 107"/>
          <p:cNvSpPr/>
          <p:nvPr/>
        </p:nvSpPr>
        <p:spPr>
          <a:xfrm>
            <a:off y="1782025" x="5539650"/>
            <a:ext cy="2126400" cx="27929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algn="just" rtl="0">
              <a:spcBef>
                <a:spcPts val="0"/>
              </a:spcBef>
              <a:buNone/>
            </a:pPr>
            <a:r>
              <a:rPr b="1" lang="en"/>
              <a:t>Each System:</a:t>
            </a:r>
          </a:p>
          <a:p>
            <a:pPr algn="just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just" rtl="0">
              <a:spcBef>
                <a:spcPts val="0"/>
              </a:spcBef>
              <a:buNone/>
            </a:pPr>
            <a:r>
              <a:rPr lang="en"/>
              <a:t>bool Initialize() = 0;</a:t>
            </a:r>
          </a:p>
          <a:p>
            <a:pPr algn="just" rtl="0">
              <a:spcBef>
                <a:spcPts val="0"/>
              </a:spcBef>
              <a:buNone/>
            </a:pPr>
            <a:r>
              <a:rPr lang="en"/>
              <a:t>void Update(float dt) = 0;</a:t>
            </a:r>
          </a:p>
          <a:p>
            <a:pPr algn="just" rtl="0">
              <a:spcBef>
                <a:spcPts val="0"/>
              </a:spcBef>
              <a:buNone/>
            </a:pPr>
            <a:r>
              <a:rPr lang="en"/>
              <a:t>void ShutDown() = 0;</a:t>
            </a:r>
          </a:p>
          <a:p>
            <a:pPr algn="just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just" rtl="0">
              <a:spcBef>
                <a:spcPts val="0"/>
              </a:spcBef>
              <a:buNone/>
            </a:pPr>
            <a:r>
              <a:rPr lang="en"/>
              <a:t>string name;</a:t>
            </a:r>
          </a:p>
          <a:p>
            <a:pPr algn="just" rtl="0" lvl="0">
              <a:spcBef>
                <a:spcPts val="0"/>
              </a:spcBef>
              <a:buNone/>
            </a:pPr>
            <a:r>
              <a:rPr lang="en"/>
              <a:t>SystemType type;</a:t>
            </a:r>
          </a:p>
        </p:txBody>
      </p:sp>
      <p:cxnSp>
        <p:nvCxnSpPr>
          <p:cNvPr id="108" name="Shape 108"/>
          <p:cNvCxnSpPr/>
          <p:nvPr/>
        </p:nvCxnSpPr>
        <p:spPr>
          <a:xfrm>
            <a:off y="1168675" x="5381200"/>
            <a:ext cy="3657900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09" name="Shape 109"/>
          <p:cNvSpPr/>
          <p:nvPr/>
        </p:nvSpPr>
        <p:spPr>
          <a:xfrm>
            <a:off y="3378975" x="3550010"/>
            <a:ext cy="405599" cx="10595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Others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IEntity* or Game Object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88500" x="690387"/>
            <a:ext cy="2419350" cx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y="2733525" x="2806050"/>
            <a:ext cy="1795799" cx="286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algn="just" rtl="0" lvl="0">
              <a:spcBef>
                <a:spcPts val="0"/>
              </a:spcBef>
              <a:buNone/>
            </a:pPr>
            <a:r>
              <a:rPr b="1" lang="en"/>
              <a:t>Member variables:</a:t>
            </a:r>
          </a:p>
          <a:p>
            <a:pPr algn="just" rtl="0" lvl="0">
              <a:spcBef>
                <a:spcPts val="0"/>
              </a:spcBef>
              <a:buNone/>
            </a:pPr>
            <a:r>
              <a:rPr lang="en"/>
              <a:t>bool IsVisible;</a:t>
            </a:r>
          </a:p>
          <a:p>
            <a:pPr algn="just" rtl="0" lvl="0">
              <a:spcBef>
                <a:spcPts val="0"/>
              </a:spcBef>
              <a:buNone/>
            </a:pPr>
            <a:r>
              <a:rPr lang="en"/>
              <a:t>void IsActive;</a:t>
            </a:r>
          </a:p>
          <a:p>
            <a:pPr algn="just" rtl="0">
              <a:spcBef>
                <a:spcPts val="0"/>
              </a:spcBef>
              <a:buNone/>
            </a:pPr>
            <a:r>
              <a:rPr lang="en"/>
              <a:t>string tag;</a:t>
            </a:r>
          </a:p>
          <a:p>
            <a:pPr algn="just" rtl="0">
              <a:spcBef>
                <a:spcPts val="0"/>
              </a:spcBef>
              <a:buNone/>
            </a:pPr>
            <a:r>
              <a:rPr lang="en"/>
              <a:t>string name;</a:t>
            </a:r>
          </a:p>
          <a:p>
            <a:pPr algn="just" rtl="0" lvl="0">
              <a:spcBef>
                <a:spcPts val="0"/>
              </a:spcBef>
              <a:buNone/>
            </a:pPr>
            <a:r>
              <a:rPr lang="en"/>
              <a:t>unordered_map </a:t>
            </a:r>
            <a:r>
              <a:rPr b="1" lang="en"/>
              <a:t>Components</a:t>
            </a:r>
          </a:p>
        </p:txBody>
      </p:sp>
      <p:sp>
        <p:nvSpPr>
          <p:cNvPr id="117" name="Shape 117"/>
          <p:cNvSpPr/>
          <p:nvPr/>
        </p:nvSpPr>
        <p:spPr>
          <a:xfrm>
            <a:off y="1388500" x="2806050"/>
            <a:ext cy="1076399" cx="286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algn="just" rtl="0" lvl="0">
              <a:spcBef>
                <a:spcPts val="0"/>
              </a:spcBef>
              <a:buNone/>
            </a:pPr>
            <a:r>
              <a:rPr b="1" lang="en"/>
              <a:t>Functions:</a:t>
            </a:r>
          </a:p>
          <a:p>
            <a:pPr algn="just" rtl="0" lvl="0">
              <a:spcBef>
                <a:spcPts val="0"/>
              </a:spcBef>
              <a:buNone/>
            </a:pPr>
            <a:r>
              <a:rPr lang="en"/>
              <a:t>bool Initialize();</a:t>
            </a:r>
          </a:p>
          <a:p>
            <a:pPr algn="just" rtl="0" lvl="0">
              <a:spcBef>
                <a:spcPts val="0"/>
              </a:spcBef>
              <a:buNone/>
            </a:pPr>
            <a:r>
              <a:rPr lang="en"/>
              <a:t>void Update();</a:t>
            </a:r>
          </a:p>
          <a:p>
            <a:pPr algn="just" rtl="0" lvl="0">
              <a:spcBef>
                <a:spcPts val="0"/>
              </a:spcBef>
              <a:buNone/>
            </a:pPr>
            <a:r>
              <a:rPr lang="en"/>
              <a:t>void ShutDown();</a:t>
            </a:r>
          </a:p>
        </p:txBody>
      </p:sp>
      <p:cxnSp>
        <p:nvCxnSpPr>
          <p:cNvPr id="118" name="Shape 118"/>
          <p:cNvCxnSpPr>
            <a:endCxn id="117" idx="1"/>
          </p:cNvCxnSpPr>
          <p:nvPr/>
        </p:nvCxnSpPr>
        <p:spPr>
          <a:xfrm rot="10800000" flipH="1">
            <a:off y="1926699" x="2099550"/>
            <a:ext cy="21000" cx="706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19" name="Shape 119"/>
          <p:cNvCxnSpPr>
            <a:endCxn id="116" idx="1"/>
          </p:cNvCxnSpPr>
          <p:nvPr/>
        </p:nvCxnSpPr>
        <p:spPr>
          <a:xfrm>
            <a:off y="3255224" x="2139150"/>
            <a:ext cy="376200" cx="666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20" name="Shape 120"/>
          <p:cNvCxnSpPr/>
          <p:nvPr/>
        </p:nvCxnSpPr>
        <p:spPr>
          <a:xfrm rot="10800000" flipH="1">
            <a:off y="3466350" x="5440625"/>
            <a:ext cy="548099" cx="409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21" name="Shape 121"/>
          <p:cNvSpPr/>
          <p:nvPr/>
        </p:nvSpPr>
        <p:spPr>
          <a:xfrm>
            <a:off y="1690300" x="5863200"/>
            <a:ext cy="2248200" cx="29513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algn="just" rtl="0">
              <a:spcBef>
                <a:spcPts val="0"/>
              </a:spcBef>
              <a:buNone/>
            </a:pPr>
            <a:r>
              <a:rPr b="1" lang="en"/>
              <a:t>EachComponent:</a:t>
            </a:r>
          </a:p>
          <a:p>
            <a:pPr algn="just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algn="just" rtl="0">
              <a:spcBef>
                <a:spcPts val="0"/>
              </a:spcBef>
              <a:buNone/>
            </a:pPr>
            <a:r>
              <a:rPr lang="en"/>
              <a:t>virtual bool Initialize() = 0;</a:t>
            </a:r>
          </a:p>
          <a:p>
            <a:pPr algn="just" rtl="0">
              <a:spcBef>
                <a:spcPts val="0"/>
              </a:spcBef>
              <a:buNone/>
            </a:pPr>
            <a:r>
              <a:rPr lang="en"/>
              <a:t>virtual void Update(float dt) = 0;</a:t>
            </a:r>
          </a:p>
          <a:p>
            <a:pPr algn="just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just" rtl="0">
              <a:spcBef>
                <a:spcPts val="0"/>
              </a:spcBef>
              <a:buNone/>
            </a:pPr>
            <a:r>
              <a:rPr lang="en"/>
              <a:t>string component_name;</a:t>
            </a:r>
          </a:p>
          <a:p>
            <a:pPr algn="just" rtl="0">
              <a:spcBef>
                <a:spcPts val="0"/>
              </a:spcBef>
              <a:buNone/>
            </a:pPr>
            <a:r>
              <a:rPr lang="en"/>
              <a:t>Component_Type type;</a:t>
            </a:r>
          </a:p>
          <a:p>
            <a:pPr algn="just" rtl="0" lvl="0">
              <a:spcBef>
                <a:spcPts val="0"/>
              </a:spcBef>
              <a:buNone/>
            </a:pPr>
            <a:r>
              <a:rPr lang="en"/>
              <a:t>GameObject Owner;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Graphics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DirectX 9 Graphics API.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Animations with the Sprite Interface.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Sprites can be translated, rotated and scaled at runtime.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Physics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AABB and Circle  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Collision Detection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AABB-AABB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Circle-Circle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AABB-Circle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Simple Resolution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Impulse system</a:t>
            </a:r>
          </a:p>
          <a:p>
            <a:pPr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Object destroyed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Game Object Factory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Data-driven level creation.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Tiled level editor.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Exports to JSON.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Tilemaps and custom objects.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Load tiles and custom objects as prefabs with optional custom settings set in editor.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Serializer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JSON Format.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One master file containing paths to sub-files.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Data-driven loading of game settings, object prefabs, sprite data, and all other assets.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Saving is implemented, not integrated.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(A picture of the Tiled project containing the current tiles drawn).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Messaging System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Base Listener Class</a:t>
            </a:r>
          </a:p>
          <a:p>
            <a:pPr rtl="0" lvl="1" indent="-41910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sz="3000" lang="en"/>
              <a:t>OnMessageReceived function</a:t>
            </a:r>
          </a:p>
          <a:p>
            <a:pPr rtl="0" lvl="1" indent="-41910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sz="3000" lang="en"/>
              <a:t>New listeners Inherit from for different functionality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Register / Unregister Listener Objects </a:t>
            </a:r>
          </a:p>
          <a:p>
            <a:pPr rtl="0" lvl="1" indent="-41910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sz="3000" lang="en"/>
              <a:t>Only receive messages of a specific type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indent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Input Manager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3180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3200" lang="en">
                <a:latin typeface="Calibri"/>
                <a:ea typeface="Calibri"/>
                <a:cs typeface="Calibri"/>
                <a:sym typeface="Calibri"/>
              </a:rPr>
              <a:t>Two Types of Input: </a:t>
            </a:r>
          </a:p>
          <a:p>
            <a:pPr rtl="0" lvl="1" indent="-431800" marL="9144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3200" lang="en">
                <a:latin typeface="Calibri"/>
                <a:ea typeface="Calibri"/>
                <a:cs typeface="Calibri"/>
                <a:sym typeface="Calibri"/>
              </a:rPr>
              <a:t>Keyboard</a:t>
            </a:r>
          </a:p>
          <a:p>
            <a:pPr rtl="0" lvl="1" indent="-431800" marL="9144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3200" lang="en">
                <a:latin typeface="Calibri"/>
                <a:ea typeface="Calibri"/>
                <a:cs typeface="Calibri"/>
                <a:sym typeface="Calibri"/>
              </a:rPr>
              <a:t>XInput for XBOX 360 controllers.</a:t>
            </a:r>
          </a:p>
          <a:p>
            <a:pPr rtl="0" lvl="0" indent="-43180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106666"/>
              <a:buFont typeface="Arial"/>
              <a:buChar char="●"/>
            </a:pPr>
            <a:r>
              <a:rPr lang="en"/>
              <a:t>Input managers Dispatch messages to components.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Who are the chair-people?</a:t>
            </a:r>
          </a:p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y="11935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Core Development Team: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Esteban Maldonado - Producer, Graphics Programmer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Judy Cheng - Physics Programmer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Steven Gallwas - Co. Game Designer &amp; Gameplay Programmer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Henry Morgan - Engine Developer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Ian Aemmer - Lead Game Designer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Content Development Team: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Bernie Hansen - Lead Artist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Claude Alaras - Lead Sound Designer</a:t>
            </a:r>
          </a:p>
        </p:txBody>
      </p:sp>
      <p:sp>
        <p:nvSpPr>
          <p:cNvPr id="32" name="Shape 32"/>
          <p:cNvSpPr/>
          <p:nvPr/>
        </p:nvSpPr>
        <p:spPr>
          <a:xfrm>
            <a:off y="4007825" x="4991825"/>
            <a:ext cy="316799" cx="633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y="3812975" x="5810575"/>
            <a:ext cy="706499" cx="145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These guys are awesome!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Where we’re headed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Further physics testing.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Integrate FMOD to engine.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Adding more graphics components likeParticleSystems.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More playtesting.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Risks &amp; Mitigations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11803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sz="2400" lang="en"/>
              <a:t>Risk:</a:t>
            </a:r>
            <a:r>
              <a:rPr sz="2400" lang="en"/>
              <a:t> We have very different schedules.</a:t>
            </a:r>
          </a:p>
          <a:p>
            <a:pPr rtl="0">
              <a:spcBef>
                <a:spcPts val="0"/>
              </a:spcBef>
              <a:buNone/>
            </a:pPr>
            <a:r>
              <a:rPr b="1" sz="2400" lang="en"/>
              <a:t>Mitigation:</a:t>
            </a:r>
            <a:r>
              <a:rPr sz="2400" lang="en"/>
              <a:t> Meet 4 hours per week to work on game.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b="1" sz="2400" lang="en"/>
              <a:t>Risk:</a:t>
            </a:r>
            <a:r>
              <a:rPr sz="2400" lang="en"/>
              <a:t> 1st time working as a team together. </a:t>
            </a:r>
          </a:p>
          <a:p>
            <a:pPr rtl="0" lvl="0">
              <a:spcBef>
                <a:spcPts val="0"/>
              </a:spcBef>
              <a:buNone/>
            </a:pPr>
            <a:r>
              <a:rPr b="1" sz="2400" lang="en"/>
              <a:t>Mitigation:</a:t>
            </a:r>
            <a:r>
              <a:rPr sz="2400" lang="en"/>
              <a:t> Team on One with Rachel, great communication between us.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Risks &amp; Mitigations(continued)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y="11803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2400" lang="en"/>
              <a:t>Risk:</a:t>
            </a:r>
            <a:r>
              <a:rPr sz="2400" lang="en"/>
              <a:t> We’ve yet to find a full balance on gameplay.</a:t>
            </a:r>
          </a:p>
          <a:p>
            <a:pPr rtl="0" lvl="0">
              <a:spcBef>
                <a:spcPts val="0"/>
              </a:spcBef>
              <a:buNone/>
            </a:pPr>
            <a:r>
              <a:rPr b="1" sz="2400" lang="en"/>
              <a:t>Mitigation:</a:t>
            </a:r>
            <a:r>
              <a:rPr sz="2400" lang="en"/>
              <a:t> Design towards incrementing the interaction space between player and wall.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b="1" sz="2400" lang="en"/>
              <a:t>Risk:</a:t>
            </a:r>
            <a:r>
              <a:rPr sz="2400" lang="en"/>
              <a:t> Haven’t integrated FMOD to engine.</a:t>
            </a:r>
          </a:p>
          <a:p>
            <a:pPr rtl="0" lvl="0">
              <a:spcBef>
                <a:spcPts val="0"/>
              </a:spcBef>
              <a:buNone/>
            </a:pPr>
            <a:r>
              <a:rPr b="1" sz="2400" lang="en"/>
              <a:t>Mitigation:</a:t>
            </a:r>
            <a:r>
              <a:rPr sz="2400" lang="en"/>
              <a:t> Just do it and ask for help to upper classmen or Chris Peters.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y="145172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Thanks!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Main Game Concept 1</a:t>
            </a:r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y="11935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-High concept					(insert screenshot)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-2D platformer/runner. 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-Player runs from a wall of Death as it slowly eats away at the world.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-Gameplay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-Player runs towards the right and attempts to platform quickly without the loss of motion.</a:t>
            </a:r>
            <a:br>
              <a:rPr sz="1800" lang="en"/>
            </a:br>
            <a:r>
              <a:rPr sz="1800" lang="en"/>
              <a:t>-Enemy eats away at the world to create dynamic changes in platform stability/availability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Game Concept 2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rPr lang="en"/>
              <a:t>-High concept					(insert screenshot)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rPr sz="1800" lang="en"/>
              <a:t>-2D Drop-in Drop-out Multiplayer couch Game. 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rPr lang="en"/>
              <a:t>-Gameplay</a:t>
            </a:r>
          </a:p>
          <a:p>
            <a:pPr rtl="0" indent="0" marL="0">
              <a:spcBef>
                <a:spcPts val="0"/>
              </a:spcBef>
              <a:buNone/>
            </a:pPr>
            <a:r>
              <a:rPr sz="1800" lang="en"/>
              <a:t>-Teams of players pass “core” back and forth between each other</a:t>
            </a:r>
          </a:p>
          <a:p>
            <a:pPr rtl="0" indent="0" marL="0">
              <a:spcBef>
                <a:spcPts val="0"/>
              </a:spcBef>
              <a:buNone/>
            </a:pPr>
            <a:r>
              <a:rPr sz="1800" lang="en"/>
              <a:t>-Players with the core can activate platforms and create dynamic shifts in the level, but are slower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rPr sz="1800" lang="en"/>
              <a:t>-”Keep away” the core from the opposing team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Game Concept 3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-High concept					(insert screenshot)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-2D Asymmetric versus platformer/runner.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-Cat and Mouse “Catch the Runner” or “Tag You’re it” gameplay.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-Gameplay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-One player tries to catch all the other players.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-Caught players become catchers.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-When last runner is caught, players switch places.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Main concept / Current goal.</a:t>
            </a: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-Our Three prototypes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/>
              <a:t>-Concept 1</a:t>
            </a:r>
          </a:p>
          <a:p>
            <a:pPr rtl="0">
              <a:spcBef>
                <a:spcPts val="0"/>
              </a:spcBef>
              <a:buNone/>
            </a:pPr>
            <a:r>
              <a:rPr sz="1800" lang="en"/>
              <a:t>-Player runs from a wall of Death as it slowly eats away at the world.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/>
              <a:t>-Concept 2</a:t>
            </a:r>
          </a:p>
          <a:p>
            <a:pPr rtl="0">
              <a:spcBef>
                <a:spcPts val="0"/>
              </a:spcBef>
              <a:buNone/>
            </a:pPr>
            <a:r>
              <a:rPr sz="1800" lang="en"/>
              <a:t>-2D Drop-in Drop-out Multiplayer couch Game. 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/>
              <a:t>-Concept 3</a:t>
            </a:r>
          </a:p>
          <a:p>
            <a:pPr rtl="0">
              <a:spcBef>
                <a:spcPts val="0"/>
              </a:spcBef>
              <a:buNone/>
            </a:pPr>
            <a:r>
              <a:rPr sz="1800" lang="en"/>
              <a:t>-2D Asymmetric versus platformer/runner.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>
              <a:spcBef>
                <a:spcPts val="0"/>
              </a:spcBef>
              <a:buNone/>
            </a:pPr>
            <a:r>
              <a:rPr sz="1800" lang="en"/>
              <a:t>(insert Hyperlink to prototype)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y="205975" x="457200"/>
            <a:ext cy="12399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Prototyping and Playtesting Information: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154347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-Player speed and mobility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-Gravity and Jump height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-Size of sprites on Screen (Visibility of objects)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-Player behavior towards Enemies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28300" x="21375"/>
            <a:ext cy="2071121" cx="3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646907" x="5256695"/>
            <a:ext cy="2071121" cx="3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090643" x="32729"/>
            <a:ext cy="2071121" cx="3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111203" x="5282424"/>
            <a:ext cy="2071121" cx="38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y="203200" x="2224225"/>
            <a:ext cy="443700" cx="465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b="1" lang="en"/>
              <a:t>Pre-Change Control Understanding </a:t>
            </a:r>
          </a:p>
          <a:p>
            <a:pPr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y="2699425" x="2224225"/>
            <a:ext cy="443700" cx="4651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lang="en"/>
              <a:t>Pre-Change Control Understanding 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Some concept art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492824" x="838200"/>
            <a:ext cy="1471300" cx="18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180025" x="457199"/>
            <a:ext cy="2088299" cx="403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311275" x="6848300"/>
            <a:ext cy="3383810" cx="177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180025" x="4666900"/>
            <a:ext cy="1993162" cx="2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3492819" x="3119475"/>
            <a:ext cy="1471300" cx="30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